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A9136-9085-474E-B5BC-9A6B1F13B4E0}" v="315" dt="2024-02-22T10:14:49.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1" autoAdjust="0"/>
    <p:restoredTop sz="94660"/>
  </p:normalViewPr>
  <p:slideViewPr>
    <p:cSldViewPr snapToGrid="0">
      <p:cViewPr varScale="1">
        <p:scale>
          <a:sx n="113" d="100"/>
          <a:sy n="113" d="100"/>
        </p:scale>
        <p:origin x="1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Arrowsmith" userId="172c0abe0b8e9434" providerId="LiveId" clId="{4E1A9136-9085-474E-B5BC-9A6B1F13B4E0}"/>
    <pc:docChg chg="custSel addSld delSld modSld">
      <pc:chgData name="Chris Arrowsmith" userId="172c0abe0b8e9434" providerId="LiveId" clId="{4E1A9136-9085-474E-B5BC-9A6B1F13B4E0}" dt="2024-02-22T10:16:35.864" v="320" actId="47"/>
      <pc:docMkLst>
        <pc:docMk/>
      </pc:docMkLst>
      <pc:sldChg chg="del">
        <pc:chgData name="Chris Arrowsmith" userId="172c0abe0b8e9434" providerId="LiveId" clId="{4E1A9136-9085-474E-B5BC-9A6B1F13B4E0}" dt="2024-02-22T10:12:00.828" v="230" actId="2696"/>
        <pc:sldMkLst>
          <pc:docMk/>
          <pc:sldMk cId="1797678754" sldId="256"/>
        </pc:sldMkLst>
      </pc:sldChg>
      <pc:sldChg chg="modSp">
        <pc:chgData name="Chris Arrowsmith" userId="172c0abe0b8e9434" providerId="LiveId" clId="{4E1A9136-9085-474E-B5BC-9A6B1F13B4E0}" dt="2024-02-22T09:42:04.679" v="51" actId="20577"/>
        <pc:sldMkLst>
          <pc:docMk/>
          <pc:sldMk cId="3504331238" sldId="284"/>
        </pc:sldMkLst>
        <pc:spChg chg="mod">
          <ac:chgData name="Chris Arrowsmith" userId="172c0abe0b8e9434" providerId="LiveId" clId="{4E1A9136-9085-474E-B5BC-9A6B1F13B4E0}" dt="2024-02-22T09:42:04.679" v="51" actId="20577"/>
          <ac:spMkLst>
            <pc:docMk/>
            <pc:sldMk cId="3504331238" sldId="284"/>
            <ac:spMk id="11" creationId="{B885B324-1DE9-8E11-0068-2E605E3E8FB0}"/>
          </ac:spMkLst>
        </pc:spChg>
      </pc:sldChg>
      <pc:sldChg chg="delSp modSp add del mod">
        <pc:chgData name="Chris Arrowsmith" userId="172c0abe0b8e9434" providerId="LiveId" clId="{4E1A9136-9085-474E-B5BC-9A6B1F13B4E0}" dt="2024-02-22T10:16:35.864" v="320" actId="47"/>
        <pc:sldMkLst>
          <pc:docMk/>
          <pc:sldMk cId="2831540251" sldId="285"/>
        </pc:sldMkLst>
        <pc:spChg chg="del">
          <ac:chgData name="Chris Arrowsmith" userId="172c0abe0b8e9434" providerId="LiveId" clId="{4E1A9136-9085-474E-B5BC-9A6B1F13B4E0}" dt="2024-02-22T10:13:54.983" v="307" actId="478"/>
          <ac:spMkLst>
            <pc:docMk/>
            <pc:sldMk cId="2831540251" sldId="285"/>
            <ac:spMk id="2" creationId="{E9342103-DDB8-63F6-01EC-C7C42812011D}"/>
          </ac:spMkLst>
        </pc:spChg>
        <pc:spChg chg="del">
          <ac:chgData name="Chris Arrowsmith" userId="172c0abe0b8e9434" providerId="LiveId" clId="{4E1A9136-9085-474E-B5BC-9A6B1F13B4E0}" dt="2024-02-22T10:13:59.103" v="308" actId="478"/>
          <ac:spMkLst>
            <pc:docMk/>
            <pc:sldMk cId="2831540251" sldId="285"/>
            <ac:spMk id="4" creationId="{3D65523E-4F84-4470-85CC-93CD8FA1A787}"/>
          </ac:spMkLst>
        </pc:spChg>
        <pc:spChg chg="mod">
          <ac:chgData name="Chris Arrowsmith" userId="172c0abe0b8e9434" providerId="LiveId" clId="{4E1A9136-9085-474E-B5BC-9A6B1F13B4E0}" dt="2024-02-22T10:13:47.008" v="306" actId="1076"/>
          <ac:spMkLst>
            <pc:docMk/>
            <pc:sldMk cId="2831540251" sldId="285"/>
            <ac:spMk id="16" creationId="{5163E3A3-85BB-69D2-E2CA-8264D5CA3001}"/>
          </ac:spMkLst>
        </pc:spChg>
        <pc:spChg chg="mod">
          <ac:chgData name="Chris Arrowsmith" userId="172c0abe0b8e9434" providerId="LiveId" clId="{4E1A9136-9085-474E-B5BC-9A6B1F13B4E0}" dt="2024-02-22T10:14:49.018" v="319" actId="20577"/>
          <ac:spMkLst>
            <pc:docMk/>
            <pc:sldMk cId="2831540251" sldId="285"/>
            <ac:spMk id="18" creationId="{07D7219F-DE86-4D74-6AA9-D50911A08EAC}"/>
          </ac:spMkLst>
        </pc:spChg>
        <pc:spChg chg="mod">
          <ac:chgData name="Chris Arrowsmith" userId="172c0abe0b8e9434" providerId="LiveId" clId="{4E1A9136-9085-474E-B5BC-9A6B1F13B4E0}" dt="2024-02-22T10:13:42.237" v="305" actId="1076"/>
          <ac:spMkLst>
            <pc:docMk/>
            <pc:sldMk cId="2831540251" sldId="285"/>
            <ac:spMk id="19" creationId="{F5FAB4A7-D249-B3A7-82D1-C65D1BF08738}"/>
          </ac:spMkLst>
        </pc:spChg>
      </pc:sldChg>
      <pc:sldChg chg="add del">
        <pc:chgData name="Chris Arrowsmith" userId="172c0abe0b8e9434" providerId="LiveId" clId="{4E1A9136-9085-474E-B5BC-9A6B1F13B4E0}" dt="2024-02-22T10:11:51.965" v="229"/>
        <pc:sldMkLst>
          <pc:docMk/>
          <pc:sldMk cId="607445296" sldId="28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56B0F-8EBD-A8F7-10BA-BF4AE9E859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5B241F-9D84-4C87-AE24-EE51CA089F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572A7F-ED77-0E70-0809-FA1DF5B342B1}"/>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853D513F-682A-DB6D-56AA-6301E01248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D15213-08BA-10AC-9C30-2780F9FC8134}"/>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998673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A35B-C2DA-83DE-EDA2-4E56F9C222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3AAC71-4DA3-60F6-1041-62BCFCEF1B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615773-A25F-C3DA-D82B-0CE739D82644}"/>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41DDF404-488B-F51C-BE60-BDAE2F89BA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BD3EB5-59E8-EFC2-51EC-89B9AED2C196}"/>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297292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F86336-6D8D-BE00-92A9-FFCE45C45D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0AA332-9474-798E-B010-82886F9155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62D382-17FE-C130-30F8-8330606E8B86}"/>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4EE3B1AA-B2E6-06A2-D25F-1EFC8AC6D9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A4DC18-B1CB-8829-B02F-7732C76541FF}"/>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277582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AF746-69B9-DA1A-4A2F-16CBD06498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0DE3A3-1DAF-66A9-574D-9A4F8BAEB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8D61D4-EEC2-D8A3-BE1A-9BE22F754F29}"/>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9406A4CA-BE60-DBDE-639E-D59A1D93E3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1FF6D1-4525-92AB-3654-D68F7B95B976}"/>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301975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75A70-DEBA-5F16-5124-C0E9CDD319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9EF8B0-61D8-C073-C40F-3E3CF8F1E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F54D0A-EE0D-3FC9-A25D-82E76C19D625}"/>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3F6DC321-8787-F35B-1027-91463D07D7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E8EBFA-7556-3DBB-215F-9730FEAC19DF}"/>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3406421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37FA-78B1-2702-1BED-CD08C05350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281B40-ED29-E25E-0E24-A12C8C52DC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3E0E38-CF14-C9A2-DAAA-841316D83F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EA3DD6-3D80-1E41-6184-EE2557B03152}"/>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6" name="Footer Placeholder 5">
            <a:extLst>
              <a:ext uri="{FF2B5EF4-FFF2-40B4-BE49-F238E27FC236}">
                <a16:creationId xmlns:a16="http://schemas.microsoft.com/office/drawing/2014/main" id="{8B1002B2-4187-BF2A-614D-4B72871586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6CB589-5109-C966-BEC6-0ABA62105DDB}"/>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145161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C906A-3FB1-798F-7A37-8168E35670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95F95E-61F8-90FA-086C-E3D21FCE1F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65385A-ABD7-685F-FB51-0A78720500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5463C4-E8B5-0B9F-D521-6CBFB8185B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B6EAE7-1988-E3A6-EE57-50F84788A7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4D005E-43DD-7680-FE23-94C5B4B7F87B}"/>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8" name="Footer Placeholder 7">
            <a:extLst>
              <a:ext uri="{FF2B5EF4-FFF2-40B4-BE49-F238E27FC236}">
                <a16:creationId xmlns:a16="http://schemas.microsoft.com/office/drawing/2014/main" id="{F5D536BA-3271-E00F-DD9E-4F82E40CD21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62E6C0-FD02-7D72-AEF0-DD34A53698E4}"/>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333252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FB2FA-2D15-BCE4-B4B6-98CA7FFA28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4307C3-3AC0-4651-DC79-1D27F5DF81B1}"/>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4" name="Footer Placeholder 3">
            <a:extLst>
              <a:ext uri="{FF2B5EF4-FFF2-40B4-BE49-F238E27FC236}">
                <a16:creationId xmlns:a16="http://schemas.microsoft.com/office/drawing/2014/main" id="{07B116DC-B9A5-07E1-655A-C1450980A2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38010A6-8C40-21B9-D3D1-277EF67CC9BF}"/>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347473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0636FD-3F84-D09F-AED7-DB2226E5E721}"/>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3" name="Footer Placeholder 2">
            <a:extLst>
              <a:ext uri="{FF2B5EF4-FFF2-40B4-BE49-F238E27FC236}">
                <a16:creationId xmlns:a16="http://schemas.microsoft.com/office/drawing/2014/main" id="{C9BB13CC-9750-AE73-662E-FF52C23FA51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8F03EF8-45BA-5E56-ED2E-B07F4BAE608F}"/>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281598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7A39-971B-EAE1-E6D1-679AD0A43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753799-0531-B9C1-61B3-90C6D45429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27682F-C330-DCE2-47D3-A390A21C4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5241A-253A-DD49-ABC4-9F33957EBC22}"/>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6" name="Footer Placeholder 5">
            <a:extLst>
              <a:ext uri="{FF2B5EF4-FFF2-40B4-BE49-F238E27FC236}">
                <a16:creationId xmlns:a16="http://schemas.microsoft.com/office/drawing/2014/main" id="{5C6BBD0B-5A23-AE7A-2EE5-9365DDE445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7AA5B8-0683-27DE-BBC6-137079A90B6C}"/>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142013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A292A-8730-3F91-0FDF-A8D2AD84C2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788FCCD-DDB6-22D8-B4CF-E36D35AAA8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EFE5D8-2CA3-54F2-D25B-CEAB101EB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DDD7CB-E6F3-A483-1F63-CE24C28D1CBC}"/>
              </a:ext>
            </a:extLst>
          </p:cNvPr>
          <p:cNvSpPr>
            <a:spLocks noGrp="1"/>
          </p:cNvSpPr>
          <p:nvPr>
            <p:ph type="dt" sz="half" idx="10"/>
          </p:nvPr>
        </p:nvSpPr>
        <p:spPr/>
        <p:txBody>
          <a:bodyPr/>
          <a:lstStyle/>
          <a:p>
            <a:fld id="{3A3A404D-6290-4DD1-BD33-3800A96A6B08}" type="datetimeFigureOut">
              <a:rPr lang="en-GB" smtClean="0"/>
              <a:t>22/02/2024</a:t>
            </a:fld>
            <a:endParaRPr lang="en-GB"/>
          </a:p>
        </p:txBody>
      </p:sp>
      <p:sp>
        <p:nvSpPr>
          <p:cNvPr id="6" name="Footer Placeholder 5">
            <a:extLst>
              <a:ext uri="{FF2B5EF4-FFF2-40B4-BE49-F238E27FC236}">
                <a16:creationId xmlns:a16="http://schemas.microsoft.com/office/drawing/2014/main" id="{CA972F55-B125-B556-3E90-15859DAE0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898FBC-7B80-9C31-11AF-41426E6FC358}"/>
              </a:ext>
            </a:extLst>
          </p:cNvPr>
          <p:cNvSpPr>
            <a:spLocks noGrp="1"/>
          </p:cNvSpPr>
          <p:nvPr>
            <p:ph type="sldNum" sz="quarter" idx="12"/>
          </p:nvPr>
        </p:nvSpPr>
        <p:spPr/>
        <p:txBody>
          <a:bodyPr/>
          <a:lstStyle/>
          <a:p>
            <a:fld id="{C5BE2313-657A-43E7-B54A-B1C9E5114066}" type="slidenum">
              <a:rPr lang="en-GB" smtClean="0"/>
              <a:t>‹#›</a:t>
            </a:fld>
            <a:endParaRPr lang="en-GB"/>
          </a:p>
        </p:txBody>
      </p:sp>
    </p:spTree>
    <p:extLst>
      <p:ext uri="{BB962C8B-B14F-4D97-AF65-F5344CB8AC3E}">
        <p14:creationId xmlns:p14="http://schemas.microsoft.com/office/powerpoint/2010/main" val="61086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059683-1D6F-5277-047C-5C9DE572F0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1848FE-7E86-995E-2225-86F15044A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A6DE50-2221-1B11-9982-61EBE480E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A404D-6290-4DD1-BD33-3800A96A6B08}" type="datetimeFigureOut">
              <a:rPr lang="en-GB" smtClean="0"/>
              <a:t>22/02/2024</a:t>
            </a:fld>
            <a:endParaRPr lang="en-GB"/>
          </a:p>
        </p:txBody>
      </p:sp>
      <p:sp>
        <p:nvSpPr>
          <p:cNvPr id="5" name="Footer Placeholder 4">
            <a:extLst>
              <a:ext uri="{FF2B5EF4-FFF2-40B4-BE49-F238E27FC236}">
                <a16:creationId xmlns:a16="http://schemas.microsoft.com/office/drawing/2014/main" id="{8F234BA0-E7CB-4FF9-92A4-E2DBD6427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7C9574-26E0-84F9-DA3B-891599CC9E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E2313-657A-43E7-B54A-B1C9E5114066}" type="slidenum">
              <a:rPr lang="en-GB" smtClean="0"/>
              <a:t>‹#›</a:t>
            </a:fld>
            <a:endParaRPr lang="en-GB"/>
          </a:p>
        </p:txBody>
      </p:sp>
    </p:spTree>
    <p:extLst>
      <p:ext uri="{BB962C8B-B14F-4D97-AF65-F5344CB8AC3E}">
        <p14:creationId xmlns:p14="http://schemas.microsoft.com/office/powerpoint/2010/main" val="1742037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logo with trees and mountains in a circle&#10;&#10;Description automatically generated">
            <a:extLst>
              <a:ext uri="{FF2B5EF4-FFF2-40B4-BE49-F238E27FC236}">
                <a16:creationId xmlns:a16="http://schemas.microsoft.com/office/drawing/2014/main" id="{EFBDDA87-F3CC-B3E1-73C6-52CE0BB5DF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544" y="149220"/>
            <a:ext cx="2367392" cy="1165230"/>
          </a:xfrm>
          <a:prstGeom prst="rect">
            <a:avLst/>
          </a:prstGeom>
        </p:spPr>
      </p:pic>
      <p:sp>
        <p:nvSpPr>
          <p:cNvPr id="3" name="TextBox 2">
            <a:extLst>
              <a:ext uri="{FF2B5EF4-FFF2-40B4-BE49-F238E27FC236}">
                <a16:creationId xmlns:a16="http://schemas.microsoft.com/office/drawing/2014/main" id="{997D4C42-F4FA-99C2-FDF6-1BA1B6713B22}"/>
              </a:ext>
            </a:extLst>
          </p:cNvPr>
          <p:cNvSpPr txBox="1"/>
          <p:nvPr/>
        </p:nvSpPr>
        <p:spPr>
          <a:xfrm>
            <a:off x="926303" y="2300783"/>
            <a:ext cx="2054908" cy="984885"/>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Remain Calm</a:t>
            </a:r>
          </a:p>
          <a:p>
            <a:pPr algn="ctr"/>
            <a:r>
              <a:rPr lang="en-GB" sz="800" dirty="0">
                <a:solidFill>
                  <a:srgbClr val="033249"/>
                </a:solidFill>
                <a:latin typeface="Noto Sans KR Thin" panose="020B0200000000000000" pitchFamily="34" charset="-128"/>
                <a:ea typeface="Noto Sans KR Thin" panose="020B0200000000000000" pitchFamily="34" charset="-128"/>
              </a:rPr>
              <a:t>A person in crisis will, likely, be hyper-aroused and emotionally reactive, so avoid become over-stimulated by your own fear and anxiety. Take slow, deep breaths before responding</a:t>
            </a:r>
            <a:endParaRPr lang="en-GB" dirty="0">
              <a:solidFill>
                <a:srgbClr val="FF8038"/>
              </a:solidFill>
              <a:latin typeface="Noto Sans KR" panose="020B0800000000000000" pitchFamily="34" charset="-128"/>
              <a:ea typeface="Noto Sans KR" panose="020B0800000000000000" pitchFamily="34" charset="-128"/>
            </a:endParaRPr>
          </a:p>
        </p:txBody>
      </p:sp>
      <p:sp>
        <p:nvSpPr>
          <p:cNvPr id="5" name="Arrow: Right 4">
            <a:extLst>
              <a:ext uri="{FF2B5EF4-FFF2-40B4-BE49-F238E27FC236}">
                <a16:creationId xmlns:a16="http://schemas.microsoft.com/office/drawing/2014/main" id="{C40A4CCF-855F-C49A-2576-7FBA256DBBF8}"/>
              </a:ext>
            </a:extLst>
          </p:cNvPr>
          <p:cNvSpPr/>
          <p:nvPr/>
        </p:nvSpPr>
        <p:spPr>
          <a:xfrm>
            <a:off x="2978508" y="2743078"/>
            <a:ext cx="654423" cy="161364"/>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60036BC-DA3E-2A5E-D5E9-8857DCD7254D}"/>
              </a:ext>
            </a:extLst>
          </p:cNvPr>
          <p:cNvSpPr txBox="1"/>
          <p:nvPr/>
        </p:nvSpPr>
        <p:spPr>
          <a:xfrm>
            <a:off x="3635804" y="2239227"/>
            <a:ext cx="2054909" cy="1107996"/>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Risk Assess</a:t>
            </a:r>
          </a:p>
          <a:p>
            <a:pPr algn="ctr"/>
            <a:r>
              <a:rPr lang="en-GB" sz="800" dirty="0">
                <a:solidFill>
                  <a:srgbClr val="033249"/>
                </a:solidFill>
                <a:latin typeface="Noto Sans KR Thin" panose="020B0200000000000000" pitchFamily="34" charset="-128"/>
                <a:ea typeface="Noto Sans KR Thin" panose="020B0200000000000000" pitchFamily="34" charset="-128"/>
              </a:rPr>
              <a:t>Whilst interacting be aware of whether the person is communicating an intention to harm themselves or have done so. If this is the case, immediately call 999 and, if possible, make people with them, or nearby, aware.</a:t>
            </a:r>
          </a:p>
        </p:txBody>
      </p:sp>
      <p:sp>
        <p:nvSpPr>
          <p:cNvPr id="8" name="Arrow: Right 7">
            <a:extLst>
              <a:ext uri="{FF2B5EF4-FFF2-40B4-BE49-F238E27FC236}">
                <a16:creationId xmlns:a16="http://schemas.microsoft.com/office/drawing/2014/main" id="{26507A66-F1EB-0647-B7D3-32BED648F5D8}"/>
              </a:ext>
            </a:extLst>
          </p:cNvPr>
          <p:cNvSpPr/>
          <p:nvPr/>
        </p:nvSpPr>
        <p:spPr>
          <a:xfrm>
            <a:off x="5693586" y="2737684"/>
            <a:ext cx="616431" cy="161364"/>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EF94B89-D734-C6AA-3767-E3D83D6DA23E}"/>
              </a:ext>
            </a:extLst>
          </p:cNvPr>
          <p:cNvSpPr txBox="1"/>
          <p:nvPr/>
        </p:nvSpPr>
        <p:spPr>
          <a:xfrm>
            <a:off x="6310017" y="2260047"/>
            <a:ext cx="1884340" cy="1138773"/>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Open a dialogue</a:t>
            </a:r>
          </a:p>
          <a:p>
            <a:pPr algn="ctr"/>
            <a:r>
              <a:rPr lang="en-GB" sz="800" dirty="0">
                <a:solidFill>
                  <a:srgbClr val="033249"/>
                </a:solidFill>
                <a:latin typeface="Noto Sans KR Thin" panose="020B0200000000000000" pitchFamily="34" charset="-128"/>
                <a:ea typeface="Noto Sans KR Thin" panose="020B0200000000000000" pitchFamily="34" charset="-128"/>
              </a:rPr>
              <a:t>Encourage the person to explain what is happening. Use open questions as much as possible and do not use leading statements. </a:t>
            </a:r>
            <a:endParaRPr lang="en-GB" dirty="0">
              <a:solidFill>
                <a:srgbClr val="FF8038"/>
              </a:solidFill>
              <a:latin typeface="Noto Sans KR" panose="020B0800000000000000" pitchFamily="34" charset="-128"/>
              <a:ea typeface="Noto Sans KR" panose="020B0800000000000000" pitchFamily="34" charset="-128"/>
            </a:endParaRPr>
          </a:p>
        </p:txBody>
      </p:sp>
      <p:sp>
        <p:nvSpPr>
          <p:cNvPr id="12" name="TextBox 11">
            <a:extLst>
              <a:ext uri="{FF2B5EF4-FFF2-40B4-BE49-F238E27FC236}">
                <a16:creationId xmlns:a16="http://schemas.microsoft.com/office/drawing/2014/main" id="{C3F4AD5A-AE58-6F25-492B-06CA05942A98}"/>
              </a:ext>
            </a:extLst>
          </p:cNvPr>
          <p:cNvSpPr txBox="1"/>
          <p:nvPr/>
        </p:nvSpPr>
        <p:spPr>
          <a:xfrm>
            <a:off x="8895001" y="2102577"/>
            <a:ext cx="2054909" cy="1508105"/>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Listen and Reassure</a:t>
            </a:r>
          </a:p>
          <a:p>
            <a:pPr algn="ctr"/>
            <a:r>
              <a:rPr lang="en-GB" sz="800" dirty="0">
                <a:solidFill>
                  <a:srgbClr val="033249"/>
                </a:solidFill>
                <a:latin typeface="Noto Sans KR Thin" panose="020B0200000000000000" pitchFamily="34" charset="-128"/>
                <a:ea typeface="Noto Sans KR Thin" panose="020B0200000000000000" pitchFamily="34" charset="-128"/>
              </a:rPr>
              <a:t>Thoroughly read what the person is typing. When responding, repeat back, in their own words, what is being said. Reassure them that you are listening.  This may help the person feel heard and understood and reduce the intensity of the crisis.</a:t>
            </a:r>
          </a:p>
        </p:txBody>
      </p:sp>
      <p:sp>
        <p:nvSpPr>
          <p:cNvPr id="13" name="Arrow: Right 12">
            <a:extLst>
              <a:ext uri="{FF2B5EF4-FFF2-40B4-BE49-F238E27FC236}">
                <a16:creationId xmlns:a16="http://schemas.microsoft.com/office/drawing/2014/main" id="{D5FC1C31-FC6F-C00C-A82F-3D65004BB42D}"/>
              </a:ext>
            </a:extLst>
          </p:cNvPr>
          <p:cNvSpPr/>
          <p:nvPr/>
        </p:nvSpPr>
        <p:spPr>
          <a:xfrm>
            <a:off x="8194357" y="2751752"/>
            <a:ext cx="649650" cy="160273"/>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B17CB7A6-007C-EBC8-30D0-5B152C801B4E}"/>
              </a:ext>
            </a:extLst>
          </p:cNvPr>
          <p:cNvSpPr txBox="1"/>
          <p:nvPr/>
        </p:nvSpPr>
        <p:spPr>
          <a:xfrm>
            <a:off x="9797319" y="4011801"/>
            <a:ext cx="1481747" cy="1508105"/>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Don’t Judge</a:t>
            </a:r>
          </a:p>
          <a:p>
            <a:pPr algn="ctr"/>
            <a:r>
              <a:rPr lang="en-GB" sz="800" dirty="0">
                <a:solidFill>
                  <a:srgbClr val="033249"/>
                </a:solidFill>
                <a:latin typeface="Noto Sans KR Thin" panose="020B0200000000000000" pitchFamily="34" charset="-128"/>
                <a:ea typeface="Noto Sans KR Thin" panose="020B0200000000000000" pitchFamily="34" charset="-128"/>
              </a:rPr>
              <a:t>Remain neutral in your language and avoid injecting personal opinions into your speech. If you have shared experience(s) then empathy can help but don’t devalue their personal experience.</a:t>
            </a:r>
          </a:p>
        </p:txBody>
      </p:sp>
      <p:sp>
        <p:nvSpPr>
          <p:cNvPr id="15" name="Arrow: Right 14">
            <a:extLst>
              <a:ext uri="{FF2B5EF4-FFF2-40B4-BE49-F238E27FC236}">
                <a16:creationId xmlns:a16="http://schemas.microsoft.com/office/drawing/2014/main" id="{3B33EBF9-9B63-88BA-D3D8-0F06285219AD}"/>
              </a:ext>
            </a:extLst>
          </p:cNvPr>
          <p:cNvSpPr/>
          <p:nvPr/>
        </p:nvSpPr>
        <p:spPr>
          <a:xfrm rot="10800000">
            <a:off x="9142896" y="4688527"/>
            <a:ext cx="654423" cy="161364"/>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E94AC9F4-86A3-83DF-81D9-B8680F1F86E2}"/>
              </a:ext>
            </a:extLst>
          </p:cNvPr>
          <p:cNvSpPr txBox="1"/>
          <p:nvPr/>
        </p:nvSpPr>
        <p:spPr>
          <a:xfrm>
            <a:off x="5399219" y="4088746"/>
            <a:ext cx="1361476" cy="1354217"/>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Be Patient</a:t>
            </a:r>
          </a:p>
          <a:p>
            <a:pPr algn="ctr"/>
            <a:r>
              <a:rPr lang="en-GB" sz="800" dirty="0">
                <a:solidFill>
                  <a:srgbClr val="033249"/>
                </a:solidFill>
                <a:latin typeface="Noto Sans KR Thin" panose="020B0200000000000000" pitchFamily="34" charset="-128"/>
                <a:ea typeface="Noto Sans KR Thin" panose="020B0200000000000000" pitchFamily="34" charset="-128"/>
              </a:rPr>
              <a:t>It may be difficult for a person in crisis to communicate what they need or want. </a:t>
            </a:r>
          </a:p>
          <a:p>
            <a:pPr algn="ctr"/>
            <a:r>
              <a:rPr lang="en-GB" sz="800" dirty="0">
                <a:solidFill>
                  <a:srgbClr val="033249"/>
                </a:solidFill>
                <a:latin typeface="Noto Sans KR Thin" panose="020B0200000000000000" pitchFamily="34" charset="-128"/>
                <a:ea typeface="Noto Sans KR Thin" panose="020B0200000000000000" pitchFamily="34" charset="-128"/>
              </a:rPr>
              <a:t>Offer care and empathy but allow them time and space to verbalise their thoughts and feelings.</a:t>
            </a:r>
          </a:p>
        </p:txBody>
      </p:sp>
      <p:sp>
        <p:nvSpPr>
          <p:cNvPr id="18" name="TextBox 17">
            <a:extLst>
              <a:ext uri="{FF2B5EF4-FFF2-40B4-BE49-F238E27FC236}">
                <a16:creationId xmlns:a16="http://schemas.microsoft.com/office/drawing/2014/main" id="{07D7219F-DE86-4D74-6AA9-D50911A08EAC}"/>
              </a:ext>
            </a:extLst>
          </p:cNvPr>
          <p:cNvSpPr txBox="1"/>
          <p:nvPr/>
        </p:nvSpPr>
        <p:spPr>
          <a:xfrm>
            <a:off x="2999048" y="602236"/>
            <a:ext cx="6005506" cy="646331"/>
          </a:xfrm>
          <a:prstGeom prst="rect">
            <a:avLst/>
          </a:prstGeom>
          <a:noFill/>
          <a:ln>
            <a:solidFill>
              <a:srgbClr val="FF8038"/>
            </a:solidFill>
          </a:ln>
        </p:spPr>
        <p:txBody>
          <a:bodyPr wrap="square" rtlCol="0">
            <a:spAutoFit/>
          </a:bodyPr>
          <a:lstStyle/>
          <a:p>
            <a:pPr algn="ctr"/>
            <a:r>
              <a:rPr lang="en-GB" dirty="0">
                <a:solidFill>
                  <a:srgbClr val="033249"/>
                </a:solidFill>
                <a:latin typeface="Noto Sans KR" panose="020B0800000000000000" pitchFamily="34" charset="-128"/>
                <a:ea typeface="Noto Sans KR" panose="020B0800000000000000" pitchFamily="34" charset="-128"/>
              </a:rPr>
              <a:t>How to support an individual in a Mental Health Crisis (via social media or mobile device)</a:t>
            </a:r>
          </a:p>
        </p:txBody>
      </p:sp>
      <p:sp>
        <p:nvSpPr>
          <p:cNvPr id="6" name="Arrow: Right 5">
            <a:extLst>
              <a:ext uri="{FF2B5EF4-FFF2-40B4-BE49-F238E27FC236}">
                <a16:creationId xmlns:a16="http://schemas.microsoft.com/office/drawing/2014/main" id="{373D3387-FB8D-66B5-597F-DA17409287BD}"/>
              </a:ext>
            </a:extLst>
          </p:cNvPr>
          <p:cNvSpPr/>
          <p:nvPr/>
        </p:nvSpPr>
        <p:spPr>
          <a:xfrm rot="10800000">
            <a:off x="6782896" y="4685173"/>
            <a:ext cx="654423" cy="161364"/>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F5FAB4A7-D249-B3A7-82D1-C65D1BF08738}"/>
              </a:ext>
            </a:extLst>
          </p:cNvPr>
          <p:cNvSpPr txBox="1"/>
          <p:nvPr/>
        </p:nvSpPr>
        <p:spPr>
          <a:xfrm>
            <a:off x="7421369" y="3910736"/>
            <a:ext cx="1716232" cy="1846659"/>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Be Here, Now</a:t>
            </a:r>
          </a:p>
          <a:p>
            <a:pPr algn="ctr"/>
            <a:r>
              <a:rPr lang="en-GB" sz="800" dirty="0">
                <a:solidFill>
                  <a:srgbClr val="033249"/>
                </a:solidFill>
                <a:latin typeface="Noto Sans KR Thin" panose="020B0200000000000000" pitchFamily="34" charset="-128"/>
                <a:ea typeface="Noto Sans KR Thin" panose="020B0200000000000000" pitchFamily="34" charset="-128"/>
              </a:rPr>
              <a:t>Focus on the present situation. Encourage the person to attend to nothing else but </a:t>
            </a:r>
            <a:r>
              <a:rPr lang="en-GB" sz="800" b="1" i="1" u="sng" dirty="0">
                <a:solidFill>
                  <a:srgbClr val="033249"/>
                </a:solidFill>
                <a:latin typeface="Noto Sans KR Thin" panose="020B0200000000000000" pitchFamily="34" charset="-128"/>
                <a:ea typeface="Noto Sans KR Thin" panose="020B0200000000000000" pitchFamily="34" charset="-128"/>
              </a:rPr>
              <a:t>this moment in time</a:t>
            </a:r>
            <a:r>
              <a:rPr lang="en-GB" sz="800" dirty="0">
                <a:solidFill>
                  <a:srgbClr val="033249"/>
                </a:solidFill>
                <a:latin typeface="Noto Sans KR Thin" panose="020B0200000000000000" pitchFamily="34" charset="-128"/>
                <a:ea typeface="Noto Sans KR Thin" panose="020B0200000000000000" pitchFamily="34" charset="-128"/>
              </a:rPr>
              <a:t>. </a:t>
            </a:r>
          </a:p>
          <a:p>
            <a:pPr algn="ctr"/>
            <a:r>
              <a:rPr lang="en-GB" sz="800" dirty="0">
                <a:solidFill>
                  <a:srgbClr val="033249"/>
                </a:solidFill>
                <a:latin typeface="Noto Sans KR Thin" panose="020B0200000000000000" pitchFamily="34" charset="-128"/>
                <a:ea typeface="Noto Sans KR Thin" panose="020B0200000000000000" pitchFamily="34" charset="-128"/>
              </a:rPr>
              <a:t>Tell them to take slow, deep breaths. </a:t>
            </a:r>
          </a:p>
          <a:p>
            <a:pPr algn="ctr"/>
            <a:r>
              <a:rPr lang="en-GB" sz="800" dirty="0">
                <a:solidFill>
                  <a:srgbClr val="033249"/>
                </a:solidFill>
                <a:latin typeface="Noto Sans KR Thin" panose="020B0200000000000000" pitchFamily="34" charset="-128"/>
                <a:ea typeface="Noto Sans KR Thin" panose="020B0200000000000000" pitchFamily="34" charset="-128"/>
              </a:rPr>
              <a:t>Box breathing is helpful because it requires attention to the count. (In for 4sec, Hold for 4 secs and out for 4 secs – repeat 4 times)and may help the individual become more present and grounded.</a:t>
            </a:r>
          </a:p>
        </p:txBody>
      </p:sp>
      <p:sp>
        <p:nvSpPr>
          <p:cNvPr id="20" name="Arrow: Right 19">
            <a:extLst>
              <a:ext uri="{FF2B5EF4-FFF2-40B4-BE49-F238E27FC236}">
                <a16:creationId xmlns:a16="http://schemas.microsoft.com/office/drawing/2014/main" id="{C080EA28-641B-F34B-891F-342B37AFD065}"/>
              </a:ext>
            </a:extLst>
          </p:cNvPr>
          <p:cNvSpPr/>
          <p:nvPr/>
        </p:nvSpPr>
        <p:spPr>
          <a:xfrm rot="10800000">
            <a:off x="4751165" y="4716846"/>
            <a:ext cx="626805" cy="152042"/>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D5554A66-E4F6-6BA5-D50D-0E632476BAFB}"/>
              </a:ext>
            </a:extLst>
          </p:cNvPr>
          <p:cNvSpPr txBox="1"/>
          <p:nvPr/>
        </p:nvSpPr>
        <p:spPr>
          <a:xfrm>
            <a:off x="2776065" y="3765580"/>
            <a:ext cx="1975099" cy="2000548"/>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Support/</a:t>
            </a:r>
          </a:p>
          <a:p>
            <a:pPr algn="ctr"/>
            <a:r>
              <a:rPr lang="en-GB" dirty="0">
                <a:solidFill>
                  <a:srgbClr val="FF8038"/>
                </a:solidFill>
                <a:latin typeface="Noto Sans KR" panose="020B0800000000000000" pitchFamily="34" charset="-128"/>
                <a:ea typeface="Noto Sans KR" panose="020B0800000000000000" pitchFamily="34" charset="-128"/>
              </a:rPr>
              <a:t>Signpost?</a:t>
            </a:r>
          </a:p>
          <a:p>
            <a:pPr algn="ctr"/>
            <a:r>
              <a:rPr lang="en-GB" sz="800" dirty="0">
                <a:solidFill>
                  <a:srgbClr val="033249"/>
                </a:solidFill>
                <a:latin typeface="Noto Sans KR Thin" panose="020B0200000000000000" pitchFamily="34" charset="-128"/>
                <a:ea typeface="Noto Sans KR Thin" panose="020B0200000000000000" pitchFamily="34" charset="-128"/>
              </a:rPr>
              <a:t>If the person remains distressed, then ask if there is anyone you can offer to contact for support (friend, family member, GP, Mental Health Team) If not then it may be necessary to support them to contact crisis line or mental health service or the emergency services.</a:t>
            </a:r>
          </a:p>
          <a:p>
            <a:pPr algn="ctr"/>
            <a:r>
              <a:rPr lang="en-GB" sz="800" b="1" u="sng" dirty="0">
                <a:solidFill>
                  <a:srgbClr val="033249"/>
                </a:solidFill>
                <a:latin typeface="Noto Sans KR Thin" panose="020B0200000000000000" pitchFamily="34" charset="-128"/>
                <a:ea typeface="Noto Sans KR Thin" panose="020B0200000000000000" pitchFamily="34" charset="-128"/>
              </a:rPr>
              <a:t>ALWAYS OBTAIN CONSENT TO CONTACT AND ABOUT WHAT DETAILS YOU CAN SHARE</a:t>
            </a:r>
          </a:p>
        </p:txBody>
      </p:sp>
      <p:sp>
        <p:nvSpPr>
          <p:cNvPr id="28" name="Rectangle 27">
            <a:extLst>
              <a:ext uri="{FF2B5EF4-FFF2-40B4-BE49-F238E27FC236}">
                <a16:creationId xmlns:a16="http://schemas.microsoft.com/office/drawing/2014/main" id="{BF5CA8CA-85E5-BA88-DBD6-B3AA7E121C72}"/>
              </a:ext>
            </a:extLst>
          </p:cNvPr>
          <p:cNvSpPr/>
          <p:nvPr/>
        </p:nvSpPr>
        <p:spPr>
          <a:xfrm>
            <a:off x="1673145" y="1525034"/>
            <a:ext cx="8808783" cy="397058"/>
          </a:xfrm>
          <a:prstGeom prst="rect">
            <a:avLst/>
          </a:prstGeom>
          <a:solidFill>
            <a:schemeClr val="bg1"/>
          </a:solidFill>
          <a:ln>
            <a:solidFill>
              <a:srgbClr val="FF80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u="sng" dirty="0">
                <a:solidFill>
                  <a:srgbClr val="033249"/>
                </a:solidFill>
                <a:latin typeface="Noto Sans KR Thin" panose="020B0200000000000000" pitchFamily="34" charset="-128"/>
                <a:ea typeface="Noto Sans KR Thin" panose="020B0200000000000000" pitchFamily="34" charset="-128"/>
              </a:rPr>
              <a:t>At any point, if you feel there is a serious risk of harm to the person </a:t>
            </a:r>
            <a:r>
              <a:rPr lang="en-GB" sz="1100" b="1" u="sng">
                <a:solidFill>
                  <a:srgbClr val="033249"/>
                </a:solidFill>
                <a:latin typeface="Noto Sans KR Thin" panose="020B0200000000000000" pitchFamily="34" charset="-128"/>
                <a:ea typeface="Noto Sans KR Thin" panose="020B0200000000000000" pitchFamily="34" charset="-128"/>
              </a:rPr>
              <a:t>in crisis, </a:t>
            </a:r>
            <a:r>
              <a:rPr lang="en-GB" sz="1100" b="1" u="sng" dirty="0">
                <a:solidFill>
                  <a:srgbClr val="033249"/>
                </a:solidFill>
                <a:latin typeface="Noto Sans KR Thin" panose="020B0200000000000000" pitchFamily="34" charset="-128"/>
                <a:ea typeface="Noto Sans KR Thin" panose="020B0200000000000000" pitchFamily="34" charset="-128"/>
              </a:rPr>
              <a:t>or others, call 999. </a:t>
            </a:r>
          </a:p>
          <a:p>
            <a:pPr algn="ctr"/>
            <a:r>
              <a:rPr lang="en-GB" sz="1100" b="1" dirty="0">
                <a:solidFill>
                  <a:srgbClr val="033249"/>
                </a:solidFill>
                <a:latin typeface="Noto Sans KR Thin" panose="020B0200000000000000" pitchFamily="34" charset="-128"/>
                <a:ea typeface="Noto Sans KR Thin" panose="020B0200000000000000" pitchFamily="34" charset="-128"/>
              </a:rPr>
              <a:t>Where possible, be open and transparent about this, and emphasise that the person in crisis’ safety and wellbeing are your priority.</a:t>
            </a:r>
          </a:p>
        </p:txBody>
      </p:sp>
      <p:sp>
        <p:nvSpPr>
          <p:cNvPr id="11" name="Rectangle 10">
            <a:extLst>
              <a:ext uri="{FF2B5EF4-FFF2-40B4-BE49-F238E27FC236}">
                <a16:creationId xmlns:a16="http://schemas.microsoft.com/office/drawing/2014/main" id="{B885B324-1DE9-8E11-0068-2E605E3E8FB0}"/>
              </a:ext>
            </a:extLst>
          </p:cNvPr>
          <p:cNvSpPr/>
          <p:nvPr/>
        </p:nvSpPr>
        <p:spPr>
          <a:xfrm>
            <a:off x="874025" y="6069389"/>
            <a:ext cx="10443939" cy="396508"/>
          </a:xfrm>
          <a:prstGeom prst="rect">
            <a:avLst/>
          </a:prstGeom>
          <a:solidFill>
            <a:schemeClr val="bg1"/>
          </a:solidFill>
          <a:ln>
            <a:solidFill>
              <a:srgbClr val="FF80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33249"/>
                </a:solidFill>
                <a:latin typeface="Noto Sans KR Thin" panose="020B0200000000000000" pitchFamily="34" charset="-128"/>
                <a:ea typeface="Noto Sans KR Thin" panose="020B0200000000000000" pitchFamily="34" charset="-128"/>
              </a:rPr>
              <a:t>Samaritans: Call </a:t>
            </a:r>
            <a:r>
              <a:rPr lang="en-GB" sz="1000" dirty="0">
                <a:solidFill>
                  <a:srgbClr val="033249"/>
                </a:solidFill>
                <a:latin typeface="Noto Sans KR Thin" panose="020B0200000000000000" pitchFamily="34" charset="-128"/>
                <a:ea typeface="Noto Sans KR Thin" panose="020B0200000000000000" pitchFamily="34" charset="-128"/>
              </a:rPr>
              <a:t>116 123</a:t>
            </a:r>
            <a:r>
              <a:rPr lang="en-GB" sz="1000" b="1" dirty="0">
                <a:solidFill>
                  <a:srgbClr val="033249"/>
                </a:solidFill>
                <a:latin typeface="Noto Sans KR Thin" panose="020B0200000000000000" pitchFamily="34" charset="-128"/>
                <a:ea typeface="Noto Sans KR Thin" panose="020B0200000000000000" pitchFamily="34" charset="-128"/>
              </a:rPr>
              <a:t>	ASSISTLine: Call </a:t>
            </a:r>
            <a:r>
              <a:rPr lang="en-GB" sz="1000" dirty="0">
                <a:solidFill>
                  <a:srgbClr val="033249"/>
                </a:solidFill>
                <a:latin typeface="Noto Sans KR Thin" panose="020B0200000000000000" pitchFamily="34" charset="-128"/>
                <a:ea typeface="Noto Sans KR Thin" panose="020B0200000000000000" pitchFamily="34" charset="-128"/>
              </a:rPr>
              <a:t>0800 6895652</a:t>
            </a:r>
            <a:r>
              <a:rPr lang="en-GB" sz="1000" b="1" dirty="0">
                <a:solidFill>
                  <a:srgbClr val="033249"/>
                </a:solidFill>
                <a:latin typeface="Noto Sans KR Thin" panose="020B0200000000000000" pitchFamily="34" charset="-128"/>
                <a:ea typeface="Noto Sans KR Thin" panose="020B0200000000000000" pitchFamily="34" charset="-128"/>
              </a:rPr>
              <a:t>	      CALM: Call </a:t>
            </a:r>
            <a:r>
              <a:rPr lang="en-GB" sz="1000" dirty="0">
                <a:solidFill>
                  <a:srgbClr val="033249"/>
                </a:solidFill>
                <a:latin typeface="Noto Sans KR Thin" panose="020B0200000000000000" pitchFamily="34" charset="-128"/>
                <a:ea typeface="Noto Sans KR Thin" panose="020B0200000000000000" pitchFamily="34" charset="-128"/>
              </a:rPr>
              <a:t>0800 585858</a:t>
            </a:r>
            <a:r>
              <a:rPr lang="en-GB" sz="1000" b="1" dirty="0">
                <a:solidFill>
                  <a:srgbClr val="033249"/>
                </a:solidFill>
                <a:latin typeface="Noto Sans KR Thin" panose="020B0200000000000000" pitchFamily="34" charset="-128"/>
                <a:ea typeface="Noto Sans KR Thin" panose="020B0200000000000000" pitchFamily="34" charset="-128"/>
              </a:rPr>
              <a:t>	Shout: </a:t>
            </a:r>
            <a:r>
              <a:rPr lang="en-GB" sz="1000" dirty="0">
                <a:solidFill>
                  <a:srgbClr val="033249"/>
                </a:solidFill>
                <a:latin typeface="Noto Sans KR Thin" panose="020B0200000000000000" pitchFamily="34" charset="-128"/>
                <a:ea typeface="Noto Sans KR Thin" panose="020B0200000000000000" pitchFamily="34" charset="-128"/>
              </a:rPr>
              <a:t>Text Shout to 85258</a:t>
            </a:r>
          </a:p>
          <a:p>
            <a:pPr algn="ctr"/>
            <a:r>
              <a:rPr lang="en-GB" sz="1000" b="1" dirty="0">
                <a:solidFill>
                  <a:srgbClr val="033249"/>
                </a:solidFill>
                <a:latin typeface="Noto Sans KR Thin" panose="020B0200000000000000" pitchFamily="34" charset="-128"/>
                <a:ea typeface="Noto Sans KR Thin" panose="020B0200000000000000" pitchFamily="34" charset="-128"/>
              </a:rPr>
              <a:t>Nottinghamshire Healthcare NHS Foundation Trust 24/7 Helpline: Call </a:t>
            </a:r>
            <a:r>
              <a:rPr lang="en-GB" sz="1000" dirty="0">
                <a:solidFill>
                  <a:srgbClr val="033249"/>
                </a:solidFill>
                <a:latin typeface="Noto Sans KR Thin" panose="020B0200000000000000" pitchFamily="34" charset="-128"/>
                <a:ea typeface="Noto Sans KR Thin" panose="020B0200000000000000" pitchFamily="34" charset="-128"/>
              </a:rPr>
              <a:t>0808 1963779	</a:t>
            </a:r>
            <a:r>
              <a:rPr lang="en-GB" sz="1000" b="1" dirty="0">
                <a:solidFill>
                  <a:srgbClr val="033249"/>
                </a:solidFill>
                <a:latin typeface="Noto Sans KR Thin" panose="020B0200000000000000" pitchFamily="34" charset="-128"/>
                <a:ea typeface="Noto Sans KR Thin" panose="020B0200000000000000" pitchFamily="34" charset="-128"/>
              </a:rPr>
              <a:t>NHS Direct: </a:t>
            </a:r>
            <a:r>
              <a:rPr lang="en-GB" sz="1000" dirty="0">
                <a:solidFill>
                  <a:srgbClr val="033249"/>
                </a:solidFill>
                <a:latin typeface="Noto Sans KR Thin" panose="020B0200000000000000" pitchFamily="34" charset="-128"/>
                <a:ea typeface="Noto Sans KR Thin" panose="020B0200000000000000" pitchFamily="34" charset="-128"/>
              </a:rPr>
              <a:t>Call 111	Emergency Services: Call 999</a:t>
            </a:r>
          </a:p>
        </p:txBody>
      </p:sp>
      <p:sp>
        <p:nvSpPr>
          <p:cNvPr id="26" name="Arrow: Right 25">
            <a:extLst>
              <a:ext uri="{FF2B5EF4-FFF2-40B4-BE49-F238E27FC236}">
                <a16:creationId xmlns:a16="http://schemas.microsoft.com/office/drawing/2014/main" id="{819DD0E1-2814-42EC-70C1-E958EDB09432}"/>
              </a:ext>
            </a:extLst>
          </p:cNvPr>
          <p:cNvSpPr/>
          <p:nvPr/>
        </p:nvSpPr>
        <p:spPr>
          <a:xfrm rot="10800000">
            <a:off x="2123115" y="4716846"/>
            <a:ext cx="626805" cy="152042"/>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AE9F6D2-5B96-8DD5-8C42-DB09F3A88D48}"/>
              </a:ext>
            </a:extLst>
          </p:cNvPr>
          <p:cNvSpPr txBox="1"/>
          <p:nvPr/>
        </p:nvSpPr>
        <p:spPr>
          <a:xfrm>
            <a:off x="586877" y="4134912"/>
            <a:ext cx="1545861" cy="1261884"/>
          </a:xfrm>
          <a:prstGeom prst="rect">
            <a:avLst/>
          </a:prstGeom>
          <a:noFill/>
          <a:ln>
            <a:solidFill>
              <a:srgbClr val="FF8038"/>
            </a:solidFill>
          </a:ln>
        </p:spPr>
        <p:txBody>
          <a:bodyPr wrap="square" rtlCol="0">
            <a:spAutoFit/>
          </a:bodyPr>
          <a:lstStyle/>
          <a:p>
            <a:pPr algn="ctr"/>
            <a:r>
              <a:rPr lang="en-GB" dirty="0">
                <a:solidFill>
                  <a:srgbClr val="FF8038"/>
                </a:solidFill>
                <a:latin typeface="Noto Sans KR" panose="020B0800000000000000" pitchFamily="34" charset="-128"/>
                <a:ea typeface="Noto Sans KR" panose="020B0800000000000000" pitchFamily="34" charset="-128"/>
              </a:rPr>
              <a:t>Check-In Yourself</a:t>
            </a:r>
          </a:p>
          <a:p>
            <a:pPr algn="ctr"/>
            <a:r>
              <a:rPr lang="en-GB" sz="800" dirty="0">
                <a:solidFill>
                  <a:srgbClr val="033249"/>
                </a:solidFill>
                <a:latin typeface="Noto Sans KR Thin" panose="020B0200000000000000" pitchFamily="34" charset="-128"/>
                <a:ea typeface="Noto Sans KR Thin" panose="020B0200000000000000" pitchFamily="34" charset="-128"/>
              </a:rPr>
              <a:t>It can be very distressing for you so take time to check-in with how you are feeling and talk to someone about what has happened.</a:t>
            </a:r>
            <a:endParaRPr lang="en-GB" dirty="0">
              <a:solidFill>
                <a:srgbClr val="FF8038"/>
              </a:solidFill>
              <a:latin typeface="Noto Sans KR" panose="020B0800000000000000" pitchFamily="34" charset="-128"/>
              <a:ea typeface="Noto Sans KR" panose="020B0800000000000000" pitchFamily="34" charset="-128"/>
            </a:endParaRPr>
          </a:p>
        </p:txBody>
      </p:sp>
      <p:sp>
        <p:nvSpPr>
          <p:cNvPr id="30" name="Arrow: Right 29">
            <a:extLst>
              <a:ext uri="{FF2B5EF4-FFF2-40B4-BE49-F238E27FC236}">
                <a16:creationId xmlns:a16="http://schemas.microsoft.com/office/drawing/2014/main" id="{A3027874-9CB3-CDD2-C1BE-A6B753C0956F}"/>
              </a:ext>
            </a:extLst>
          </p:cNvPr>
          <p:cNvSpPr/>
          <p:nvPr/>
        </p:nvSpPr>
        <p:spPr>
          <a:xfrm rot="5400000">
            <a:off x="10408871" y="3736358"/>
            <a:ext cx="392579" cy="154624"/>
          </a:xfrm>
          <a:prstGeom prst="rightArrow">
            <a:avLst/>
          </a:prstGeom>
          <a:solidFill>
            <a:srgbClr val="FF8038"/>
          </a:solidFill>
          <a:ln>
            <a:solidFill>
              <a:srgbClr val="0332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433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P spid="10" grpId="0" animBg="1"/>
      <p:bldP spid="12" grpId="0" animBg="1"/>
      <p:bldP spid="13" grpId="0" animBg="1"/>
      <p:bldP spid="14" grpId="0" animBg="1"/>
      <p:bldP spid="15" grpId="0" animBg="1"/>
      <p:bldP spid="17" grpId="0" animBg="1"/>
      <p:bldP spid="18" grpId="0" animBg="1"/>
      <p:bldP spid="6" grpId="0" animBg="1"/>
      <p:bldP spid="19" grpId="0" animBg="1"/>
      <p:bldP spid="20" grpId="0" animBg="1"/>
      <p:bldP spid="23" grpId="0" animBg="1"/>
      <p:bldP spid="28" grpId="0" animBg="1"/>
      <p:bldP spid="11" grpId="0" animBg="1"/>
      <p:bldP spid="26" grpId="0" animBg="1"/>
      <p:bldP spid="27" grpId="0" animBg="1"/>
      <p:bldP spid="3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518</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Noto Sans KR</vt:lpstr>
      <vt:lpstr>Noto Sans KR Thin</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Arrowsmith</dc:creator>
  <cp:lastModifiedBy>Chris Arrowsmith</cp:lastModifiedBy>
  <cp:revision>1</cp:revision>
  <dcterms:created xsi:type="dcterms:W3CDTF">2024-02-22T09:03:48Z</dcterms:created>
  <dcterms:modified xsi:type="dcterms:W3CDTF">2024-02-22T10:16:38Z</dcterms:modified>
</cp:coreProperties>
</file>